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5966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6987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4291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4604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4853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662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5821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363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8293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2869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295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22CEA-3B9B-4BEF-B574-E317B9B44587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ACC0-3139-4A75-92CC-9DBB4CC95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882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3622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BRAZIL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720357"/>
            <a:ext cx="2362200" cy="1149926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Ben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Holman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1024" y="5264726"/>
            <a:ext cx="7321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JC Phillips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55327" y="4772283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Angelo Suggs 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333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Brazilian Population </a:t>
            </a:r>
            <a:endParaRPr lang="en-US" sz="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population of    </a:t>
            </a:r>
            <a:r>
              <a:rPr lang="en-US" dirty="0" smtClean="0">
                <a:solidFill>
                  <a:srgbClr val="FFFF00"/>
                </a:solidFill>
              </a:rPr>
              <a:t>Brazil</a:t>
            </a:r>
            <a:r>
              <a:rPr lang="en-US" dirty="0" smtClean="0"/>
              <a:t>   is </a:t>
            </a:r>
            <a:r>
              <a:rPr lang="en-US" dirty="0" smtClean="0">
                <a:effectLst/>
              </a:rPr>
              <a:t>201,103,330</a:t>
            </a:r>
            <a:r>
              <a:rPr lang="en-US" dirty="0" smtClean="0"/>
              <a:t> and this number is </a:t>
            </a:r>
            <a:r>
              <a:rPr lang="en-US" dirty="0" smtClean="0">
                <a:solidFill>
                  <a:srgbClr val="FFFF00"/>
                </a:solidFill>
              </a:rPr>
              <a:t>current as of   </a:t>
            </a:r>
            <a:r>
              <a:rPr lang="en-US" dirty="0" smtClean="0"/>
              <a:t>July 1, 2010</a:t>
            </a:r>
          </a:p>
          <a:p>
            <a:r>
              <a:rPr lang="en-US" dirty="0" smtClean="0"/>
              <a:t>These people </a:t>
            </a:r>
            <a:r>
              <a:rPr lang="en-US" dirty="0" smtClean="0">
                <a:solidFill>
                  <a:srgbClr val="FFFF00"/>
                </a:solidFill>
              </a:rPr>
              <a:t>live on roughly 3</a:t>
            </a:r>
            <a:r>
              <a:rPr lang="en-US" dirty="0" smtClean="0"/>
              <a:t>.2885 million square miles, </a:t>
            </a:r>
            <a:r>
              <a:rPr lang="en-US" dirty="0" smtClean="0">
                <a:solidFill>
                  <a:srgbClr val="FFFF00"/>
                </a:solidFill>
              </a:rPr>
              <a:t>making the pop</a:t>
            </a:r>
            <a:r>
              <a:rPr lang="en-US" dirty="0" smtClean="0"/>
              <a:t>ulation density roughly 61.15 </a:t>
            </a:r>
            <a:r>
              <a:rPr lang="en-US" dirty="0" smtClean="0">
                <a:solidFill>
                  <a:srgbClr val="FFFF00"/>
                </a:solidFill>
              </a:rPr>
              <a:t>people  in ever</a:t>
            </a:r>
            <a:r>
              <a:rPr lang="en-US" dirty="0" smtClean="0"/>
              <a:t>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square mile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218" name="Picture 2" descr="http://www.brazil-travelnet.com/image-files/b_brazilian_peopl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86682">
            <a:off x="5181600" y="4343400"/>
            <a:ext cx="3962400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9475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Infant Birth/Death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Each year in Brazil, </a:t>
            </a:r>
            <a:r>
              <a:rPr lang="en-US" dirty="0" smtClean="0">
                <a:solidFill>
                  <a:srgbClr val="FFFF00"/>
                </a:solidFill>
              </a:rPr>
              <a:t>18.43</a:t>
            </a:r>
            <a:r>
              <a:rPr lang="en-US" dirty="0" smtClean="0"/>
              <a:t> children are born for every 1000 peo</a:t>
            </a:r>
            <a:r>
              <a:rPr lang="en-US" dirty="0" smtClean="0">
                <a:solidFill>
                  <a:srgbClr val="FFFF00"/>
                </a:solidFill>
              </a:rPr>
              <a:t>ple,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making th</a:t>
            </a:r>
            <a:r>
              <a:rPr lang="en-US" dirty="0" smtClean="0"/>
              <a:t>e birth rate 18.43</a:t>
            </a:r>
          </a:p>
          <a:p>
            <a:r>
              <a:rPr lang="en-US" dirty="0" smtClean="0"/>
              <a:t>The infant mo</a:t>
            </a:r>
            <a:r>
              <a:rPr lang="en-US" dirty="0" smtClean="0">
                <a:solidFill>
                  <a:srgbClr val="FFFF00"/>
                </a:solidFill>
              </a:rPr>
              <a:t>rtality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rate for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B</a:t>
            </a:r>
            <a:r>
              <a:rPr lang="en-US" dirty="0" smtClean="0"/>
              <a:t>razil in 2010 was 21.86, meaning </a:t>
            </a:r>
            <a:r>
              <a:rPr lang="en-US" dirty="0" smtClean="0">
                <a:solidFill>
                  <a:srgbClr val="FFFF00"/>
                </a:solidFill>
              </a:rPr>
              <a:t>that 21.86 ou</a:t>
            </a:r>
            <a:r>
              <a:rPr lang="en-US" dirty="0" smtClean="0"/>
              <a:t>t of every 1000 children born in </a:t>
            </a:r>
            <a:r>
              <a:rPr lang="en-US" dirty="0" smtClean="0">
                <a:solidFill>
                  <a:srgbClr val="FFFF00"/>
                </a:solidFill>
              </a:rPr>
              <a:t>2010 died </a:t>
            </a:r>
            <a:r>
              <a:rPr lang="en-US" dirty="0" smtClean="0"/>
              <a:t>before their first birthday</a:t>
            </a:r>
          </a:p>
          <a:p>
            <a:r>
              <a:rPr lang="en-US" dirty="0" smtClean="0"/>
              <a:t>In 2010, the death rate was 6.35, meaning that 6.35 out of every 1000 people died.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096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**all this information is current as of November 3, 2010**</a:t>
            </a:r>
            <a:endParaRPr lang="en-US" dirty="0"/>
          </a:p>
        </p:txBody>
      </p:sp>
      <p:pic>
        <p:nvPicPr>
          <p:cNvPr id="8194" name="Picture 2" descr="http://t1.gstatic.com/images?q=tbn:ANd9GcTmLvPWosJr3VlkNTPuwu8Skh3HUvpt58F57zkjqDVxorHk_xbrz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28800" cy="16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17471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Brazil, the most r</a:t>
            </a:r>
            <a:r>
              <a:rPr lang="en-US" dirty="0" smtClean="0">
                <a:solidFill>
                  <a:srgbClr val="FFFF00"/>
                </a:solidFill>
              </a:rPr>
              <a:t>ecen</a:t>
            </a:r>
            <a:r>
              <a:rPr lang="en-US" dirty="0" smtClean="0"/>
              <a:t>t number of malnutrition is </a:t>
            </a:r>
            <a:r>
              <a:rPr lang="en-US" dirty="0" smtClean="0">
                <a:solidFill>
                  <a:srgbClr val="FFFF00"/>
                </a:solidFill>
              </a:rPr>
              <a:t>6%, from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20</a:t>
            </a:r>
            <a:r>
              <a:rPr lang="en-US" dirty="0" smtClean="0"/>
              <a:t>07. This number has been on </a:t>
            </a:r>
            <a:r>
              <a:rPr lang="en-US" dirty="0" smtClean="0">
                <a:solidFill>
                  <a:srgbClr val="FFFF00"/>
                </a:solidFill>
              </a:rPr>
              <a:t>the rise since this </a:t>
            </a:r>
            <a:r>
              <a:rPr lang="en-US" dirty="0" smtClean="0"/>
              <a:t>poll was taken, due to the fai</a:t>
            </a:r>
            <a:r>
              <a:rPr lang="en-US" dirty="0" smtClean="0">
                <a:solidFill>
                  <a:srgbClr val="FFFF00"/>
                </a:solidFill>
              </a:rPr>
              <a:t>ling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economy. </a:t>
            </a:r>
          </a:p>
          <a:p>
            <a:r>
              <a:rPr lang="en-US" dirty="0" smtClean="0"/>
              <a:t>In 2007, 15,00</a:t>
            </a:r>
            <a:r>
              <a:rPr lang="en-US" dirty="0" smtClean="0">
                <a:solidFill>
                  <a:srgbClr val="FFFF00"/>
                </a:solidFill>
              </a:rPr>
              <a:t>0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people died </a:t>
            </a:r>
            <a:r>
              <a:rPr lang="en-US" dirty="0" smtClean="0"/>
              <a:t>from AIDS</a:t>
            </a:r>
          </a:p>
          <a:p>
            <a:r>
              <a:rPr lang="en-US" dirty="0" smtClean="0"/>
              <a:t>IN 2007, 4.4/100,</a:t>
            </a:r>
            <a:r>
              <a:rPr lang="en-US" dirty="0" smtClean="0">
                <a:solidFill>
                  <a:srgbClr val="FFFF00"/>
                </a:solidFill>
              </a:rPr>
              <a:t>000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peo</a:t>
            </a:r>
            <a:r>
              <a:rPr lang="en-US" dirty="0" smtClean="0"/>
              <a:t>ple of deaths were from tuberculosis</a:t>
            </a:r>
          </a:p>
          <a:p>
            <a:r>
              <a:rPr lang="en-US" dirty="0" smtClean="0"/>
              <a:t>In 2009, 99% of births were given basic birth immunizations, such as measles</a:t>
            </a:r>
            <a:endParaRPr lang="en-US" dirty="0"/>
          </a:p>
        </p:txBody>
      </p:sp>
      <p:sp>
        <p:nvSpPr>
          <p:cNvPr id="7170" name="AutoShape 2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6" name="AutoShape 8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8" name="AutoShape 10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0" name="AutoShape 12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2" name="AutoShape 14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4" name="AutoShape 16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6" name="AutoShape 18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8" name="AutoShape 20" descr="data:image/jpg;base64,/9j/4AAQSkZJRgABAQAAAQABAAD/2wCEAAkGBg4QDw0PDw4MDwwQDA8PDQ0PDw8MDQ0NFRAVFBUQEhIXGyYeFxkjGRQSHy8gIycpLCwsFR4xNTAqNSYrLCkBCQoKDgwOGQ8PGi8kHCUsLCwpKikpKSksKSkpLCosLCktKSwpKSksKSwpLCksKSwsKSwpKSwpKSkpKTAsKS4pKf/AABEIAMIBAwMBIgACEQEDEQH/xAAcAAEAAQUBAQAAAAAAAAAAAAAABgIDBAUHAQj/xAA7EAACAQMBBAcHAgQGAwAAAAAAAQIDBBESBQYhMQcTMkFRYXEicoGRobHBI0JSYtHhQ4KSsvDxFBUz/8QAGgEBAAMBAQEAAAAAAAAAAAAAAAIDBAEFBv/EACQRAQACAgICAgMAAwAAAAAAAAABAgMRBBIhMRNBBTJRFCJh/9oADAMBAAIRAxEAPwDuIAAAAAAAAAAAAAAAAAAAAAAAAAAAAAAAAAAAAAAAAAAAAAAAAAAAAAAAAAAAAAAAAAAAAAAAAAAAAAAAAAAAAAAAAAAAAAAAAAAAAAAAAAAAAAAAAAAAAAAAAAAAAAAAAAAAAAAAAAAAAAAAAAAAAAAYN5ty1otqpXpRkucdWZf6VxG3YiZ8QzgRu43+so9l1aj/AJYYXzlg1lx0kr/Dt35Oc8fRL8kJyVj7X14uW3qqbg5zW6RLp9mFCH+WUn9WU2W/t0qkXVcZ08+1BQjF48mu8j8tV3+Bm1vTpALNpdwqwjUpyUoSWU/x6l4tYpjXiQABwAAAAAAAAAAAAAAAAAAAAAAAAAAAAAADzIHpxXbVKULmsnnjVnLL78yZ16vtWjDnNHMt4JU68q0oySlCtPGXzWp8CvJG6tfEydMkNHqGooPMmJ9NELmT1SLWo91HHdJPupvS7WeieXbyftLm4P8AiX9DoUdu2jSkrihhrKzUin8mziyme9YW0yzWNMGfgVy27b1LsNbeuxhzuab8o5m/oYFff+yj2XVn6Qwvq0cu1jWS+eUK/jMce5l0Kt0kw/ZbyfvTUfsmZ+wt9aVxLq6kVRqPse1qhJ+Ge5nLtZVGrgjGa207fjcU11Hv+u6AhG6O+WrTb3EuPKnVb5+EZP8AJNzXW0WjcPCzYbYbdbAAJKQAAAAAAAAAAAAAAAAAADUbR3qs7duNStHrFzhFOck/B45fE25w/bkXG6uYvOVXqZ+MmyvJaaxuGvi4K5r9bSn110mW6/8AnRqz85ONNflmmu+km5kmoU6ME+HKU39yF6xrM05bPapwMNfrbaXG3a82258/BJGFO4k+bb9WY+oaiubTLXXFSvqF1yPMlvUNRFbpXqPclvUe6g7pXkaijIycd0r1DWUFq4qOCy1w5ZG0oqyNY6w1kr31+iLcrv8A43kjufqFnXHH7WhtldJd50HcffdVHC0rS9t8KNR/uwuw/PwZyXrpP+yJHuFZue0LVvL01dXphN/guxd4swc6ONfFMeZmPTuYAPQfIgAAAAAAAAAAAAAAAABibSuHCDa5gZMqkVzaXxOOb901G+rSj2ZvVlcs44kiv9r1HJrUyI7yVW8zk+KcXnyksfeH1K8sbrLXwrdc1Wr1DWYqrN8kw5PvcV8TzZvD7KvHvMb0ydY6ww3Wj/FJ+ix9S3K5XdH5tyG5n1BalKftaGd1y8UeqsvE0F/tCa9mLxw4tcCzbXzVSkm3pkscXyl3f0LIx2mNsd+ViraK/wB+0nUz3JYpzyXckGrSvJ7koyNQ2aXFI8r0lUg4Zw+cX4S8/IpUj1SGya7jUtLKEk2mmmnhrwZXCmbO9t9a1rtpe1/NHx+H2MSMC+s7eVlrNJ08hAnPRha5vNX8FKcvpj8kNhA6T0VWvG4qY/bGCfq8/hFtI8sXItrHLoYANLxgAAAAAAAAAAAAAAAAwdrxzTZnGNtCOacgOcX8cSfqR3eShqpy8XTlj3oyjNfRSJPtSGJP1NLtOGafpJZ9JZg/9xyfLtZmsxMIJG4k1zfzHWFlxw2vBtHuTH0iH0cci948yuaimU8HhYueR3SPZgX117T9DGq1swpy8JNJ+fcW754ZY6z9BeVX8F2OHn8q/mE02bea4Rl3tcfKXeZ6kRTYN3h6XylxXvLmvl9iSQqGLLXrL6HhZflxx/WTqGos6y5CjOXZjJrxxw+ZT2elGKVeoayiUMdqcI/HL+halcU13yl6LCG5n0l8da/tMQy4V8Mrp2Wt/pJyy+wllx/sa3/ym+zFfHiTHoys3O9Up8V1U/Z7sY/6L8MX7eY8PM/IZMHxT1tu0emJZbqXVRrFNxXjLh9DqW6OxFa26i89ZKWqbfe+Sx5G4hbxXJIuHoRWIfIXy2v4mQAElQAAAAAAAAAAAAAAAAU1IZTXiioAQjbmzJam0iMbStpdVVWOOhteq4r7HWqtvGaxJJml2ju3Gaelc+aA+f8AaVPFWeOTeV6PiWFEkO8G79anXcOrm8ezlJvOOBRabq3M8YpSXm+BRas7enizVikblpFTFShlE5sOjqvLjJqPomzf2vRlTS9tylw5cln4DoTyY+ocE2tSafJ4Nes6Mce1k6tv9ubGhBuEfjzOV1E8NPnF8C2rFmmZnctvsGxnVcdOPZknzw8J8SRW9eMHKMotyjJrnhcGaXcm501ox7pcDb31P9er77+5TlpF4ehweVfj23H3DM/9w12IUoeenXL5yz9CxVvatTtTnL1bx8EUQpl6NMqjFWG+/NyW+1mNJl6FBF2MC7GBOK6ZrZLT7lTTpHQ+i+3/AFqkvCk/q0QWnTOl9GVviNeXuR+7J1jyzZ7f6SnIAL3mAAAAAAAAAAAAAAAAAAAAAAAANde7JpzmpuKz3+Yp2EI8ooz5rgWkjkp1nwpjTS7irSVJFSiCZRTfDY6rUZrHHDPnDeDZjpVKkWse1+T60urVTi0cj6Q9yHLM4R5+RD1LRuL0/wCw4/sSrorU34VY/LJML+H69T32RypsapRrU3JNR1xi34LPMlV5HNaT8eJz6SjxaIW4QL0YFdOkZMLZkdL5tELEaZdjSNjbbHqzxppzfnjC+bNzZbl1541YivJamS6qpz1hHKVM6tuFZuna6mmusm5LPfFLCf3Nds7cGEWnPMve5fImNtQUIRguUVhEorpnyZe0aXQATUAAAAAAAAAAAAAAAAAAAAAAAAPGUKJcAd2pUSoAOBi3mz4VVifIygHYnSMbZ3Gt60JRUIrPlxz45IPPcCv1r4rC4cU84OvlPVrOcLJwiZ3tzyz6PuK1Sk/JeyiR2O59Cn+yOfHGWSHB6CZ2w6OzKceUUZUaaXJIqB1wAAAAAAAAAAAAAAAAAAAAAAAAAAAAAAAAAAAAAAAAAAAAAAAAAAAAAAAAAAAAAAAAAAAAAAAAAAAAAAAAAAAAAAAAAAAAAAAAAAAAAAAAAAAA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90" name="Picture 22" descr="http://www.fcschools.net/heal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85714">
            <a:off x="304800" y="228600"/>
            <a:ext cx="1143000" cy="1478017"/>
          </a:xfrm>
          <a:prstGeom prst="rect">
            <a:avLst/>
          </a:prstGeom>
          <a:noFill/>
        </p:spPr>
      </p:pic>
      <p:pic>
        <p:nvPicPr>
          <p:cNvPr id="7192" name="Picture 24" descr="http://t3.gstatic.com/images?q=tbn:ANd9GcTy9o2ZpABs9XVqF30dpEkQmoWcgk8-PPkpUWPgXzDOwnwBWb_c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5075" y="5410200"/>
            <a:ext cx="2828925" cy="1619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43393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Expectancy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2010, the avera</a:t>
            </a:r>
            <a:r>
              <a:rPr lang="en-US" dirty="0" smtClean="0">
                <a:solidFill>
                  <a:srgbClr val="FFFF00"/>
                </a:solidFill>
              </a:rPr>
              <a:t>ge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life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ex</a:t>
            </a:r>
            <a:r>
              <a:rPr lang="en-US" dirty="0" smtClean="0"/>
              <a:t>pectancy was 72.26 years from birth</a:t>
            </a:r>
          </a:p>
          <a:p>
            <a:endParaRPr lang="en-US" dirty="0"/>
          </a:p>
        </p:txBody>
      </p:sp>
      <p:pic>
        <p:nvPicPr>
          <p:cNvPr id="6146" name="Picture 2" descr="http://blogs.phoenixnewtimes.com/valleyfever/OldPeop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4882" y="2667000"/>
            <a:ext cx="5379118" cy="44196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46023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GNP for Brazil i</a:t>
            </a:r>
            <a:r>
              <a:rPr lang="en-US" dirty="0" smtClean="0">
                <a:solidFill>
                  <a:srgbClr val="FFFF00"/>
                </a:solidFill>
              </a:rPr>
              <a:t>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2009</a:t>
            </a:r>
            <a:r>
              <a:rPr lang="en-US" dirty="0" smtClean="0"/>
              <a:t> was approximately 10,100.</a:t>
            </a:r>
          </a:p>
          <a:p>
            <a:r>
              <a:rPr lang="en-US" dirty="0" smtClean="0"/>
              <a:t>Unemployed=</a:t>
            </a:r>
            <a:r>
              <a:rPr lang="en-US" dirty="0" smtClean="0">
                <a:solidFill>
                  <a:srgbClr val="FFFF00"/>
                </a:solidFill>
              </a:rPr>
              <a:t>8.1% (11/3/2009)</a:t>
            </a:r>
          </a:p>
          <a:p>
            <a:r>
              <a:rPr lang="en-US" dirty="0" smtClean="0"/>
              <a:t>Poverty=26%  </a:t>
            </a:r>
            <a:r>
              <a:rPr lang="en-US" dirty="0" smtClean="0">
                <a:solidFill>
                  <a:srgbClr val="FFFF00"/>
                </a:solidFill>
              </a:rPr>
              <a:t>(12/31/2009)</a:t>
            </a:r>
          </a:p>
          <a:p>
            <a:r>
              <a:rPr lang="en-US" dirty="0" smtClean="0"/>
              <a:t>National Debt- 2</a:t>
            </a:r>
            <a:r>
              <a:rPr lang="en-US" dirty="0" smtClean="0">
                <a:solidFill>
                  <a:srgbClr val="FFFF00"/>
                </a:solidFill>
              </a:rPr>
              <a:t>16.1(12/31/2009)</a:t>
            </a:r>
          </a:p>
          <a:p>
            <a:r>
              <a:rPr lang="en-US" dirty="0" smtClean="0"/>
              <a:t>Slum Population=45509099 (29%)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profy.com/wp-content/blogs.dir/1/images/aleslie/poverty%20g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51219">
            <a:off x="6880698" y="4900682"/>
            <a:ext cx="2057400" cy="16872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12811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http://www.indexmundi.com/brazil/#Health</a:t>
            </a:r>
          </a:p>
        </p:txBody>
      </p:sp>
    </p:spTree>
    <p:extLst>
      <p:ext uri="{BB962C8B-B14F-4D97-AF65-F5344CB8AC3E}">
        <p14:creationId xmlns="" xmlns:p14="http://schemas.microsoft.com/office/powerpoint/2010/main" val="2544753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250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BRAZIL</vt:lpstr>
      <vt:lpstr>Brazilian Population </vt:lpstr>
      <vt:lpstr>Infant Birth/Death Rates</vt:lpstr>
      <vt:lpstr>Health Issues</vt:lpstr>
      <vt:lpstr>Life Expectancy</vt:lpstr>
      <vt:lpstr>Economy</vt:lpstr>
      <vt:lpstr>Works Cited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BRAZIL</dc:title>
  <dc:creator>Benjamin H. Holman</dc:creator>
  <cp:lastModifiedBy> </cp:lastModifiedBy>
  <cp:revision>10</cp:revision>
  <dcterms:created xsi:type="dcterms:W3CDTF">2010-12-02T14:40:07Z</dcterms:created>
  <dcterms:modified xsi:type="dcterms:W3CDTF">2010-12-07T01:51:09Z</dcterms:modified>
</cp:coreProperties>
</file>